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1" r:id="rId3"/>
    <p:sldId id="322" r:id="rId4"/>
    <p:sldId id="323" r:id="rId5"/>
    <p:sldId id="325" r:id="rId6"/>
    <p:sldId id="326" r:id="rId7"/>
    <p:sldId id="327" r:id="rId8"/>
    <p:sldId id="329" r:id="rId9"/>
    <p:sldId id="330" r:id="rId10"/>
    <p:sldId id="331" r:id="rId11"/>
    <p:sldId id="332" r:id="rId12"/>
    <p:sldId id="333" r:id="rId13"/>
    <p:sldId id="337" r:id="rId14"/>
    <p:sldId id="338" r:id="rId15"/>
    <p:sldId id="334" r:id="rId16"/>
    <p:sldId id="339" r:id="rId17"/>
    <p:sldId id="340" r:id="rId18"/>
    <p:sldId id="335" r:id="rId19"/>
    <p:sldId id="341" r:id="rId20"/>
    <p:sldId id="342" r:id="rId21"/>
    <p:sldId id="343" r:id="rId22"/>
    <p:sldId id="344" r:id="rId23"/>
    <p:sldId id="346" r:id="rId24"/>
    <p:sldId id="345" r:id="rId25"/>
    <p:sldId id="352" r:id="rId26"/>
    <p:sldId id="353" r:id="rId27"/>
    <p:sldId id="354" r:id="rId28"/>
    <p:sldId id="347" r:id="rId29"/>
    <p:sldId id="348" r:id="rId30"/>
    <p:sldId id="349" r:id="rId31"/>
    <p:sldId id="350" r:id="rId32"/>
    <p:sldId id="355" r:id="rId33"/>
    <p:sldId id="356" r:id="rId34"/>
    <p:sldId id="358" r:id="rId35"/>
    <p:sldId id="357" r:id="rId36"/>
    <p:sldId id="359" r:id="rId37"/>
    <p:sldId id="351" r:id="rId38"/>
    <p:sldId id="363" r:id="rId39"/>
    <p:sldId id="364" r:id="rId40"/>
    <p:sldId id="365" r:id="rId41"/>
    <p:sldId id="366" r:id="rId42"/>
    <p:sldId id="368" r:id="rId43"/>
    <p:sldId id="367" r:id="rId44"/>
    <p:sldId id="369" r:id="rId45"/>
    <p:sldId id="370" r:id="rId46"/>
    <p:sldId id="324" r:id="rId47"/>
    <p:sldId id="371" r:id="rId48"/>
    <p:sldId id="372" r:id="rId49"/>
    <p:sldId id="373" r:id="rId50"/>
    <p:sldId id="328" r:id="rId51"/>
    <p:sldId id="374" r:id="rId52"/>
    <p:sldId id="375" r:id="rId53"/>
    <p:sldId id="376" r:id="rId54"/>
    <p:sldId id="377" r:id="rId55"/>
    <p:sldId id="378" r:id="rId56"/>
    <p:sldId id="379" r:id="rId57"/>
    <p:sldId id="336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20" r:id="rId70"/>
  </p:sldIdLst>
  <p:sldSz cx="18288000" cy="10287000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Times New Roman" panose="02020603050405020304" pitchFamily="18" charset="0"/>
      <p:regular r:id="rId75"/>
    </p:embeddedFont>
    <p:embeddedFont>
      <p:font typeface="標楷體" panose="03000509000000000000" pitchFamily="65" charset="-12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2D4A"/>
    <a:srgbClr val="A4161A"/>
    <a:srgbClr val="FF4D6D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torage.googleapis.com/tfjs-tutorials/carsData.js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fchart.github.io/test/iris.js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fchart.github.io/test/iris.json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fchart.github.io/test/iris.js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fchart.github.io/test/iris.js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77540" y="5777672"/>
            <a:ext cx="3001985" cy="58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Tensorflow.js01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9D5217-3C18-4551-B497-1FCE84EF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0593"/>
          <a:stretch/>
        </p:blipFill>
        <p:spPr bwMode="auto">
          <a:xfrm>
            <a:off x="2695003" y="8894975"/>
            <a:ext cx="581855" cy="79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6892"/>
            <a:ext cx="17395288" cy="8590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Models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）是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Keras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的核心資料結構，用於構建深度學習模型。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Keras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支援兩種模型的構建方法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Sequential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(1)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順序結構，層按順序堆疊。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(2)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適用於從輸入到輸出的線性堆疊。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(3)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add()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Wingdings" panose="05000000000000000000" pitchFamily="2" charset="2"/>
              </a:rPr>
              <a:t>新增神經層。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Wingdings" panose="05000000000000000000" pitchFamily="2" charset="2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Functional API</a:t>
            </a:r>
          </a:p>
          <a:p>
            <a:pPr lvl="2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(1)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適合處理多輸入、多輸出的模型，或具更複雜結構的模型。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2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(2)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提供靈活的模型設計方式，可應對複雜網絡需求。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Wingdings" panose="05000000000000000000" pitchFamily="2" charset="2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常用層類型：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多層感知器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(MLP)</a:t>
            </a: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利用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Dense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層構建多層感知網絡，用於處理迴歸問題和分類問題。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卷積神經網絡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(CNN)</a:t>
            </a: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特徵提取：包括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Conv2D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（卷積層）與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Pooling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（池化層）。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Dropout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Flatten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Dense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層的堆疊，進一步建構深度網絡。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循環神經網絡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(RNN)</a:t>
            </a: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用於處理序列數據，可選用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SimpleRNN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LSTM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GRU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等層進行建模。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Keras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F5147B-3631-42CA-A558-2AD537C0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492" y="7356217"/>
            <a:ext cx="1848108" cy="27816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DA760C-B92E-4FC1-A8D6-8938225E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241" y="3571655"/>
            <a:ext cx="489653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建立的神經網路是一張說明如何執行運算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張量運算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的計算圖。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當建構好計算圖後，我們需要將資料送進神經網路來進行學習，這是一種多維度的陣列資料稱為「張量」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(Tensors)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基本形狀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(Shape)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[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樣本數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特徵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特徵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2]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(CDN)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/@tensorflow/tfjs@latest"&gt;&lt;/script&gt;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純量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(Scalar)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52E725-DF26-46AD-94C4-342A4AC33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 b="4487"/>
          <a:stretch/>
        </p:blipFill>
        <p:spPr>
          <a:xfrm>
            <a:off x="206912" y="4686300"/>
            <a:ext cx="10388209" cy="54897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CD9455-41CE-4519-8353-4EEE93545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4686300"/>
            <a:ext cx="2547558" cy="2819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89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260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建立一維向量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68F04C-5CE2-42BB-AB77-6C2C8711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01311"/>
            <a:ext cx="4422091" cy="1970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3DF547-7F9E-4D28-86BA-72C75D62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2391526"/>
            <a:ext cx="7500591" cy="25159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F195A9-1384-4966-8DF7-E7EF1D5EC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99662"/>
            <a:ext cx="8826239" cy="6630038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CD02C2A4-76B7-47BA-9CAB-9FEA0CE3363A}"/>
              </a:ext>
            </a:extLst>
          </p:cNvPr>
          <p:cNvSpPr txBox="1"/>
          <p:nvPr/>
        </p:nvSpPr>
        <p:spPr>
          <a:xfrm>
            <a:off x="7924800" y="1763467"/>
            <a:ext cx="7260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建立二維向量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7A292E-6575-4BCE-B57A-67C21CBA8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745" y="7505700"/>
            <a:ext cx="4001058" cy="234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5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260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建立三維向量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D02C2A4-76B7-47BA-9CAB-9FEA0CE3363A}"/>
              </a:ext>
            </a:extLst>
          </p:cNvPr>
          <p:cNvSpPr txBox="1"/>
          <p:nvPr/>
        </p:nvSpPr>
        <p:spPr>
          <a:xfrm>
            <a:off x="8305800" y="1784435"/>
            <a:ext cx="72606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建立四維向量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(vector)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7A292E-6575-4BCE-B57A-67C21CBA8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8694718"/>
            <a:ext cx="6836858" cy="1337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95A2A7-DE06-4E8E-ADB5-E7D9A50C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4" y="2381731"/>
            <a:ext cx="6239272" cy="61197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3E9CD3-03BE-40F0-A85A-0941C4190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255" y="216537"/>
            <a:ext cx="4344353" cy="20800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55A170-A0E4-4005-A051-E86B5C09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352" y="256971"/>
            <a:ext cx="3924848" cy="235300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0103F45-DECC-4561-A778-9470CAD89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597274"/>
            <a:ext cx="9653760" cy="49511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98CF12A-1303-4E60-A100-602753D5C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7785218"/>
            <a:ext cx="8966102" cy="1337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22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建立特定值張量與更改張量形狀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tf.zeros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tf.ones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方法建立都是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的張量。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tf.onesLike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方法是使用參數其他張量的形狀來建立值都是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的張量。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tf.zerosLike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方法是使用參數其他張量的形狀來建立值都是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的張量。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CB4837-845A-4ED3-ADB6-48D140B3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4229100"/>
            <a:ext cx="8040980" cy="4953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13DD6A-DFA6-4B2F-AEDF-9C29DF16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4271665"/>
            <a:ext cx="7342761" cy="213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44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建立隨機值張量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建立不同隨機值分佈的張量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tf.randomNormal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形狀陣列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平均值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=0,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標準差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=1)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：常態分布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tf.randomUniform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形狀陣列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隨機頭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隨機尾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：連續型均勻分布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CB4837-845A-4ED3-ADB6-48D140B3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912" y="4110070"/>
            <a:ext cx="6879688" cy="59871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13DD6A-DFA6-4B2F-AEDF-9C29DF161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5200" y="4135470"/>
            <a:ext cx="7572021" cy="2989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9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61938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更改張量形狀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reshape()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來更改形狀。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13DD6A-DFA6-4B2F-AEDF-9C29DF16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1400" y="2981308"/>
            <a:ext cx="4885788" cy="1895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F228EAB-8360-4BF5-9871-9C1A3D0F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968608"/>
            <a:ext cx="6918762" cy="37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691609"/>
            <a:ext cx="17090487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取得張量值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方式取得張量值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：提取張量數據，返回的是一個包含數據的一維陣列（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Row-major order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：非同步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dataSync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：同步方式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：提取張量數據，返回的是一個與張量形狀一致的多維陣列（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Nested array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非同步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arraySync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：同步方式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張量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4CADE2-CCEF-4AA6-A9FE-1C6CC92A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223195"/>
            <a:ext cx="7285656" cy="4952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D605E4-A185-4A84-B12A-2F1D1BC5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33" y="5223195"/>
            <a:ext cx="3051423" cy="19637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CA5CA8-1F3F-46E4-A412-4BFE0CF7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223195"/>
            <a:ext cx="7628924" cy="49528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28463A0-90D0-40B3-9565-8888AE7A4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1362" y="5223194"/>
            <a:ext cx="2709962" cy="182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8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單元運算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77EA09-32E8-42B8-BCC8-34153034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997" y="1777204"/>
            <a:ext cx="10882203" cy="44467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2F4156-C3B3-42D3-9E3C-D21A4166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1" y="1704309"/>
            <a:ext cx="6934456" cy="71602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D64166-868F-4C0D-8B8F-7146AED9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996" y="7482400"/>
            <a:ext cx="3795603" cy="2490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147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60919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加法運算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單元運算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65BB4E-0702-4CF0-A118-70B01904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8" y="2241898"/>
            <a:ext cx="6413502" cy="45280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B7DE9A-A0E0-4994-AD91-A3971997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6793578"/>
            <a:ext cx="4618731" cy="1801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94362B-75A6-46CC-BF98-180A45A27840}"/>
              </a:ext>
            </a:extLst>
          </p:cNvPr>
          <p:cNvSpPr txBox="1"/>
          <p:nvPr/>
        </p:nvSpPr>
        <p:spPr>
          <a:xfrm>
            <a:off x="9372600" y="1691608"/>
            <a:ext cx="60919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乘法運算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04D078-5630-4C6B-9561-E19959229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599" y="6863831"/>
            <a:ext cx="5377284" cy="18018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A08F10-F509-4CE6-A9D9-F6B43D9B6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599" y="2203799"/>
            <a:ext cx="5933449" cy="45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3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人工智慧本身只是一個泛稱，所有能夠讓電腦有智慧的技術都可稱為「人工智慧」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(Artificial Intelligence) 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從原始資料轉換成智慧的過程：人工智慧是在研究如何從原始資料轉換成智慧的過程，這是需要經過多個不同層次的處理步驟。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6F92C0-37BC-4699-B339-1FC98B55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25240"/>
            <a:ext cx="498843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4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在瀏覽器執行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WebGL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(Backend),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瀏覽器的記憶體需要自行明確管理記憶體的使用。當張量不再需要時，就可以釋放佔用的記憶體空間。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dispose()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釋放佔用的記憶體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使用完後執行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也可以在宣告張量時搭配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tidy()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，可以自動清除沒有回傳的張量。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記憶體管理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1B6595-3F79-4396-8536-63BEA3AC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2340511"/>
            <a:ext cx="6096000" cy="783771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79CEA1B-1480-4857-8406-8E946F69A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4076700"/>
            <a:ext cx="9317778" cy="175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6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提供資料視覺化工具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-vis,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可以幫助我們使用多種圖表來視覺化資料。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(CDN)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/@tensorflow/tfjs-vis@latest"&gt;&lt;/script&gt;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繪製折線圖：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tfvis.render.linechart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surface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物件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可以同時有多張表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(value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：資料陣列、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series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：折線名稱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：標籤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-2540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912E11-7A41-4579-AE1B-9983C0DBD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4" r="1"/>
          <a:stretch/>
        </p:blipFill>
        <p:spPr>
          <a:xfrm>
            <a:off x="2971800" y="4722226"/>
            <a:ext cx="4993774" cy="5400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5F7092-82E9-47FF-AF9B-FE0121E7EE38}"/>
              </a:ext>
            </a:extLst>
          </p:cNvPr>
          <p:cNvSpPr/>
          <p:nvPr/>
        </p:nvSpPr>
        <p:spPr>
          <a:xfrm>
            <a:off x="3127448" y="5163672"/>
            <a:ext cx="4993774" cy="4945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129AED-FF7B-491F-A3A6-3551FB2589EF}"/>
              </a:ext>
            </a:extLst>
          </p:cNvPr>
          <p:cNvSpPr txBox="1"/>
          <p:nvPr/>
        </p:nvSpPr>
        <p:spPr>
          <a:xfrm>
            <a:off x="4463622" y="4760495"/>
            <a:ext cx="137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visor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物件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DED0F8-0490-4807-A94A-F33042DDBCA3}"/>
              </a:ext>
            </a:extLst>
          </p:cNvPr>
          <p:cNvSpPr/>
          <p:nvPr/>
        </p:nvSpPr>
        <p:spPr>
          <a:xfrm>
            <a:off x="3369751" y="5230226"/>
            <a:ext cx="573505" cy="414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DBAA4C-F54E-41F2-9BD7-9499030B7B9F}"/>
              </a:ext>
            </a:extLst>
          </p:cNvPr>
          <p:cNvSpPr txBox="1"/>
          <p:nvPr/>
        </p:nvSpPr>
        <p:spPr>
          <a:xfrm>
            <a:off x="3943256" y="5233182"/>
            <a:ext cx="1573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surface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物件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F9BE5D-9782-4D23-8C3E-4C1CF5985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9" b="1600"/>
          <a:stretch/>
        </p:blipFill>
        <p:spPr>
          <a:xfrm>
            <a:off x="8276870" y="3387202"/>
            <a:ext cx="9706330" cy="67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7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繪製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組資料折線圖：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tfvis.render.linechart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305E5D-DA4D-42AD-B594-A0CFC1CF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24100"/>
            <a:ext cx="8204199" cy="76699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B164A2-967E-4A7C-A066-B1E53E10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324100"/>
            <a:ext cx="676332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1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散佈圖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(scatter plots)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4222BD-6069-41D0-B8EA-7611B2CB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2229200"/>
            <a:ext cx="7005021" cy="7714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E27E49-E15F-46F6-944E-60C79BF7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461936"/>
            <a:ext cx="7630590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長條圖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(bar plots)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798D3B-1A3D-48C6-8032-42670A77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37854"/>
            <a:ext cx="8577422" cy="59298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1C6D84-814E-4EB9-9E15-EAA6E1E6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680" y="2041276"/>
            <a:ext cx="7773485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5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直方圖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(Histograms)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tfvis.render.histogram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本身不支持自訂軸標籤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2A4BCB-FD7C-4727-AA07-419827A0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99" y="4381500"/>
            <a:ext cx="9761951" cy="2133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7BA8DEA-B712-4727-94B5-27FCAF00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07416"/>
            <a:ext cx="7697274" cy="72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3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熱地圖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(Heat Map)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的資料視覺化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6D90E6-5F9E-4812-AB29-22740368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1" y="2449236"/>
            <a:ext cx="11735836" cy="32276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C91A6B-D1F7-41D2-B7B7-1079F239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447" y="2480016"/>
            <a:ext cx="6294342" cy="63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3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2820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用來表現資料點的趨勢，顯示兩個變數之間的線性關係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迴歸線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(Regression Line)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：用來表現資料點的趨勢，顯示兩個變數之間的線性關係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公式：𝑦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+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𝑏⋅𝑥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斜率為正值：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呈正相關，當 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增加時，𝑦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同時增加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斜率為負值：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呈負相關，當 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增加時，𝑦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同時減少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626344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範例：利用氣溫預測業績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在訓練完模型後，放入兩筆氣溫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26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30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預測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temperature_vs_performance.html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F3E617-8977-405F-A714-DF71A83B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6399"/>
            <a:ext cx="8305800" cy="8136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5D1E83-D9FB-4634-B889-B873D9A4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946" y="225378"/>
            <a:ext cx="4324954" cy="187668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30D0B3-0CA6-496E-8CE5-52C47B021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32" b="8153"/>
          <a:stretch/>
        </p:blipFill>
        <p:spPr>
          <a:xfrm>
            <a:off x="152399" y="3476542"/>
            <a:ext cx="11944665" cy="669946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9DA63B1-A321-4C5C-9BFA-3A20D556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6" r="24056" b="69909"/>
          <a:stretch/>
        </p:blipFill>
        <p:spPr>
          <a:xfrm>
            <a:off x="7371397" y="2606657"/>
            <a:ext cx="10599382" cy="31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3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範例：利用氣溫預測業績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顯示模型摘要和視覺化訓練過程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在編譯模型的時候，可以呼叫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tfvis.show.modelSummary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tfvis.show.fitCallbacks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，將模型資料視覺化。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D08FC7F-E1FB-4F3E-84BA-66C03B35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841518"/>
            <a:ext cx="8661400" cy="74184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92E1795-1574-4939-B817-AC29017C31A3}"/>
              </a:ext>
            </a:extLst>
          </p:cNvPr>
          <p:cNvSpPr/>
          <p:nvPr/>
        </p:nvSpPr>
        <p:spPr>
          <a:xfrm>
            <a:off x="609600" y="5538846"/>
            <a:ext cx="4495800" cy="442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991BE2-6723-46A2-9C36-1077A3F5773B}"/>
              </a:ext>
            </a:extLst>
          </p:cNvPr>
          <p:cNvSpPr/>
          <p:nvPr/>
        </p:nvSpPr>
        <p:spPr>
          <a:xfrm>
            <a:off x="1219200" y="7048500"/>
            <a:ext cx="4267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405291B-B015-4B67-B964-CA8C4A404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3037800"/>
            <a:ext cx="4339098" cy="6954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40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圖靈測試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圖靈測試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(Turing Test)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是計算機科學和人工智慧之父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艾倫圖靈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(Alan Turing)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1950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年提出。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一個定義機器是否擁有智慧的測試，能夠判斷機器是否能夠思考的著名試驗。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正方形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代表一台機器，圓形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代表人類，人類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是一位詢問者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(Interrogator)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，展開與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的對話。對話是透過文字模式的鍵盤輸入和螢幕輸出來進行。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沒有被辨別出是一台機器的身份，就表示這台機器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具有智慧。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機器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至少需要擁有下列能力：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3D557A-8004-4F01-AD65-1AD2390C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830" y="4450869"/>
            <a:ext cx="5334000" cy="33845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A64BBB-E898-4D89-8B7D-8736FAF5C33F}"/>
              </a:ext>
            </a:extLst>
          </p:cNvPr>
          <p:cNvSpPr txBox="1"/>
          <p:nvPr/>
        </p:nvSpPr>
        <p:spPr>
          <a:xfrm>
            <a:off x="762000" y="5854013"/>
            <a:ext cx="1160045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自然語言處理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(Natural Language Processing)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：機器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因為需要和詢問者進行文字內容的對話，需要將輸入文字內容進行句子剖析、抽出內容進行分析，然後組成合適且正確的句子來回答詢問者。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知識表示法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(Knowledge Representation)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：機器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在進行對話前需要儲存大量知識，並且從對話過程中學習和追蹤資訊，讓程式能夠處理知識達到如同人類一般的回答問題。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50120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資料呈現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https://storage.googleapis.com/tfjs-tutorials/carsData.json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先針對資料進行視覺化：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horsepower_vs_MPG.html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9C6F45-E9D2-4E40-9921-D5910324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407" y="110995"/>
            <a:ext cx="6572849" cy="446953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842E248-3095-4810-A338-E4ED148A3DAD}"/>
              </a:ext>
            </a:extLst>
          </p:cNvPr>
          <p:cNvSpPr txBox="1"/>
          <p:nvPr/>
        </p:nvSpPr>
        <p:spPr>
          <a:xfrm>
            <a:off x="15805744" y="2145708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每加侖行駛的英里數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039147-0AF1-480B-91E0-10849435EA6B}"/>
              </a:ext>
            </a:extLst>
          </p:cNvPr>
          <p:cNvSpPr txBox="1"/>
          <p:nvPr/>
        </p:nvSpPr>
        <p:spPr>
          <a:xfrm>
            <a:off x="14513818" y="2358463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汽缸數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3A9EAB-8EE5-4FB2-84CC-ACA9A8223D0B}"/>
              </a:ext>
            </a:extLst>
          </p:cNvPr>
          <p:cNvSpPr txBox="1"/>
          <p:nvPr/>
        </p:nvSpPr>
        <p:spPr>
          <a:xfrm>
            <a:off x="15177930" y="2672730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排氣量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D51A40-1822-4DBF-AE23-32B009B64F3E}"/>
              </a:ext>
            </a:extLst>
          </p:cNvPr>
          <p:cNvSpPr txBox="1"/>
          <p:nvPr/>
        </p:nvSpPr>
        <p:spPr>
          <a:xfrm>
            <a:off x="14951608" y="2959586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馬力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D984E4-D510-46E4-9AEA-53AFECA69D8D}"/>
              </a:ext>
            </a:extLst>
          </p:cNvPr>
          <p:cNvSpPr txBox="1"/>
          <p:nvPr/>
        </p:nvSpPr>
        <p:spPr>
          <a:xfrm>
            <a:off x="15504537" y="3199752"/>
            <a:ext cx="26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車重</a:t>
            </a: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95315F-A31A-4277-97A5-7D00C61E6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383217"/>
            <a:ext cx="10515600" cy="68575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75FA38-AF04-4D65-A7AE-BBD42F00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0037" y="4691527"/>
            <a:ext cx="3267097" cy="5484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029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6984C1-9BBB-404F-891A-B3CEED0A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431903"/>
            <a:ext cx="4620270" cy="17718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12EEF01-88DC-4921-B1F3-F4FEE72D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33700"/>
            <a:ext cx="9386027" cy="72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CF4DD3-2966-4FED-9B2C-A3EDD3859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4231330"/>
            <a:ext cx="12344400" cy="56652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85C871-B954-490A-A13C-67F104635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66" b="44383"/>
          <a:stretch/>
        </p:blipFill>
        <p:spPr>
          <a:xfrm>
            <a:off x="9840356" y="2687733"/>
            <a:ext cx="8142844" cy="56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72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6AFCC1-6F2C-4A99-93C2-C85D65B6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79664"/>
            <a:ext cx="9486900" cy="34732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E20A2BE-6A6F-4469-9B9D-CA72D9D7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619" y="2779664"/>
            <a:ext cx="8323881" cy="44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3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範例：使用汽車馬力預測油耗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(MPG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vs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Hoursepower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car_mpg_prediction.html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線性回歸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8B3ABF-4B71-4EEF-AB52-C49CC04A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33700"/>
            <a:ext cx="9486900" cy="33891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7D56A40-83CE-447A-99F2-FCADB26E7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1752448"/>
            <a:ext cx="8030589" cy="83440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EB1135-3AB4-4FB8-AF37-BE4FC3C72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511395"/>
            <a:ext cx="510611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3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xor_logic_prediction.html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二元分類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DE3D71-984C-4CFE-B67E-6DEAE13E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671" y="144042"/>
            <a:ext cx="7138930" cy="20597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0FE51F1-1382-4CC1-B5ED-73E4683A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1" y="2928887"/>
            <a:ext cx="4610096" cy="21172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EB54EDD-F555-4262-B6E8-A560D23BE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99" y="2966665"/>
            <a:ext cx="9688003" cy="469143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4B0743-AE06-437B-9D6A-E3A077550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506" y="5147716"/>
            <a:ext cx="8073095" cy="15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3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訓練邏輯閘模型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二元分類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FD32FD-6CD4-4B50-B69E-82C3B6BB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3799"/>
            <a:ext cx="9430536" cy="79722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A9FF92-93AC-41DE-892A-FF9E77E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603" y="3895409"/>
            <a:ext cx="8840349" cy="49781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299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資料視覺化花萼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&amp;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花瓣長寬度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鳶尾花資料集是三種鳶尾花的花瓣和花萼資料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https://fchart.github.io/test/iris.json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iris_classification_visualization01.html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6C3CC2-D8E8-4706-A742-57E0AC0ED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0600" y="6194999"/>
            <a:ext cx="9591775" cy="40047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E51C134-5560-47D4-8738-0C27D505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" y="5685420"/>
            <a:ext cx="8559801" cy="44905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D687FA5-FB34-426A-A213-1622358C2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115" y="110995"/>
            <a:ext cx="6506483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2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三種花長寬度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https://fchart.github.io/test/iris.json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iris_classification_visualization02.html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1A6BE7-6B30-45D2-ADE1-E49F1469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383218"/>
            <a:ext cx="11491638" cy="61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3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三種花長寬度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https://fchart.github.io/test/iris.json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iris_classification_visualization02.html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CA8D45-36B0-419F-A7B3-D73D18BD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56744"/>
            <a:ext cx="11963400" cy="68269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959502-763B-4F5F-8D42-02AE5DED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1381" y="1981515"/>
            <a:ext cx="5687219" cy="82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3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6238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人工智慧的應用領域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手寫辨識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(Handwriting Recognition)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：用於將手寫輸入（如觸控筆跡、紙上的手寫字）轉換為可編輯的文字內容。應用：智慧型手機、平板電腦等。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語音識別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(Speech Recognition)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：分析和理解語音內容，區分音調、口音等。應用：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Siri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助理等智慧語音系統。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電腦視覺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(Computer Vision)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：分析和解讀圖像或影片內容，提取特徵。應用：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搜尋相似圖片、人臉辨識。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專家系統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(Expert Systems)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：利用人工智慧技術儲存大量專業知識，提供建議與決策支持。應用：醫療診斷、財務分析。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自然語言處理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(Natural Language Processing)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：分析與理解人類語言文字內容。應用：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搜尋引擎、自動客服。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電腦遊戲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(Game)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：模擬遊戲環境中的行為與策略。應用：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AlphaGo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智慧模組。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智慧機器人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(Intelligent Robotics)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：結合多種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技術來模擬人類行為，執行特定任務。應用：監測環境、自動作業。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7938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資料來源：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  <a:hlinkClick r:id="rId2"/>
              </a:rPr>
              <a:t>https://fchart.github.io/test/iris.json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iris_classification_visualization03.html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FE8E94-1474-462B-ACC9-E2FBF196B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970" y="215952"/>
            <a:ext cx="4783872" cy="21081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0FA07E-57A1-4B0D-8181-14A41A6B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9" y="3356745"/>
            <a:ext cx="11072989" cy="68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12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iris_classification_visualization03.html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FE8E94-1474-462B-ACC9-E2FBF196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970" y="215952"/>
            <a:ext cx="4783872" cy="21081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696203A-4CF0-4B9A-AC15-A0DF921B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" y="2779664"/>
            <a:ext cx="13095782" cy="3055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E8D86B-8840-4D7E-832C-7EDACF64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8" y="5860659"/>
            <a:ext cx="9677400" cy="44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8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iris_classification_visualization03.html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2D383A-EBAA-402A-A5F4-DBFE288F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805064"/>
            <a:ext cx="9466715" cy="59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3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691609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範例：鳶尾花資料集的多元分類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模型訓練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iris_classification_visualization03.html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多元分類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977DA3-F04B-4F45-996D-45757E84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" y="2792364"/>
            <a:ext cx="12409158" cy="692313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4A5F9D1-DB32-4C8E-864B-F138A10D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315" y="1717009"/>
            <a:ext cx="6027285" cy="8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00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卷積神經網路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(Convolutional Neural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Network,CNN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1998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Yann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LeCun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提出名為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LeNet-5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的卷積神經路架構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主要用於圖像處理和識別，圖片分類、人臉辨識、手寫辨識等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圖片識別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--CNN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卷積神經網路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280D54-12DE-401E-9E42-7D34ACB2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673" y="2355508"/>
            <a:ext cx="8400552" cy="2813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852A0A9-BCE7-4235-8258-285395080B2B}"/>
              </a:ext>
            </a:extLst>
          </p:cNvPr>
          <p:cNvSpPr txBox="1"/>
          <p:nvPr/>
        </p:nvSpPr>
        <p:spPr>
          <a:xfrm>
            <a:off x="292101" y="2938165"/>
            <a:ext cx="9156700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主要層次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卷積層（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Convolution Layers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使用過濾器（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Filters/Kernels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）進行特徵萃取。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執行卷積運算，使用多個過濾器掃描圖片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池化層（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Pooling Layers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壓縮特徵圖，保留重要資訊。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讓網路專注於特徵的存在而非位置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全連接層（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Dense Layers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）：進行分類。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A72AD4-7D36-41DC-A231-071EBF860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5241887"/>
            <a:ext cx="4386674" cy="3205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041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MNIST(Mixed National Institute of Standards and Technology)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資料集是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YannLecun's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提供的圖片資料庫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60,000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張手寫數字圖片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(Handwritten Digit Image)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的訓練資料集和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10,000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張測試資料集。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手寫數字圖片：尺寸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28x28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像素的灰階點陣圖，標籤為手寫數字圖片對應實際的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0~9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數字。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data.js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nextTrainBatch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batchSize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：從訓練資料集取回參數批次尺寸的隨機圖片和標籤。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nextTestBatch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batchSize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：從測試資料集取回參數批次尺寸的隨機圖片和標籤。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661056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B9C183-AD1E-4593-932C-AA5554C4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" y="2601712"/>
            <a:ext cx="10567964" cy="68851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4E7100E-E758-4852-961B-480AC131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627112"/>
            <a:ext cx="5053310" cy="21353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F14FBE-40FF-40E0-837F-E7D328D6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4936002"/>
            <a:ext cx="7199756" cy="3941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視覺化資料集</a:t>
            </a:r>
          </a:p>
        </p:txBody>
      </p:sp>
    </p:spTree>
    <p:extLst>
      <p:ext uri="{BB962C8B-B14F-4D97-AF65-F5344CB8AC3E}">
        <p14:creationId xmlns:p14="http://schemas.microsoft.com/office/powerpoint/2010/main" val="2804694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定義與編譯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F851D0-F9D0-40BA-84E4-AB009085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1717009"/>
            <a:ext cx="7094675" cy="23166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8BB8DB-BDA8-4FFC-8895-200C8AC65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8" b="43671"/>
          <a:stretch/>
        </p:blipFill>
        <p:spPr>
          <a:xfrm>
            <a:off x="180341" y="2404226"/>
            <a:ext cx="8907978" cy="777177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F94649F-E9E7-4060-8108-73E5EC17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59"/>
          <a:stretch/>
        </p:blipFill>
        <p:spPr>
          <a:xfrm>
            <a:off x="9212383" y="4127500"/>
            <a:ext cx="7973928" cy="60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0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定義與編譯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MINIST02.html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E99604-4598-4503-8B10-B980FC7C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953745"/>
            <a:ext cx="7043718" cy="21380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B0B97B7-1A3C-4C78-B327-033F61A3F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" y="5159273"/>
            <a:ext cx="9592219" cy="30322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98224F-859A-4787-B115-F5A97D47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7196490"/>
            <a:ext cx="9565303" cy="30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75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定義與編譯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MINIST02.html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E29947-7FCD-48F2-B57C-EF70AF42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898926"/>
            <a:ext cx="8384415" cy="4682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E33864-8465-4B88-B53A-A06D55AD9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0332" y="2886226"/>
            <a:ext cx="9691469" cy="491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6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623888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人工智慧的研究領域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機器學習與模式識別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(Machine Learning and Pattern Recognition)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設計與訓練模型進行預測。需要大量資料來提升學習與預測效果。邏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輯基礎的人工智慧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(Logic-based Artificial Intelligence)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利用數學邏輯解決問題，例如模式比對（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Pattern Matching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）、語言剖析（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Language Parsing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搜尋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(Search)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尋找最佳解決方案的技術。應用：尋找最短路徑、最佳化資源配置。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知識表示法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(Knowledge Representation, KR)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研究如何有效儲存與表示世界知識，方便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進行推理。應用：醫療診斷、自然語言對話。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規劃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(AI Planning)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自動化規劃與排程，優化行動順序與資源利用。應用：物流規劃、智慧機器人任務管理。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啟發法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(Heuristics)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在短時間內找出問題的近似解法，雖然可能非最佳解，但效率高。應用：智慧型搜尋演算法。。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TensorFlow.js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與機器學習基礎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245065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辨識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MINIST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手寫數字圖片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466D64-8132-42B2-B115-AE93D0BC6B82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辨識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手寫數字圖片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—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定義與編譯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MINIST02.html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0F0819-E3DA-487C-AB21-8F337C13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1" y="2967390"/>
            <a:ext cx="7434441" cy="38525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84228E-F937-4FEB-A1EF-BCDA7B60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471524"/>
            <a:ext cx="4582164" cy="7792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72D8369-2FDB-4587-A2AE-91EA29E82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848" y="2612089"/>
            <a:ext cx="5106113" cy="4563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953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提供很多模型已經訓練完成的權重檔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https://github.com/tensorflow/tfjs-models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813987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2017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年提出的模型，適用在運算能力不高的行動和內嵌式裝置的預訓練模型。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(CDN)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&lt;script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src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="https://cdn.jsdelivr.net/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/@tensorflow-models/mobilenet"&gt;&lt;/script&gt;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在使用預處理模型時，要使用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server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去運行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預訓練模型的照片，請使用本地端的，使用外部連結會造成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（跨來源資源共用）錯誤。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因為伺服器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LiveServer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(port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5500)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WebGl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去跑，但是外部圖片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(HTTP)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8080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，因此會報錯。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MobileNet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1C27B-7794-4626-B568-DCDFBC5E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5494894"/>
            <a:ext cx="10295291" cy="16585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DD7F05B-B15E-47AD-BFF6-C136D40D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7261498"/>
            <a:ext cx="10246861" cy="29399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449A4C0-7EF8-47BC-8005-B5CD4FCD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494894"/>
            <a:ext cx="7173496" cy="20274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EAE7BA3-E6A7-4525-A8FA-E3B228008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1" y="7695866"/>
            <a:ext cx="5116096" cy="23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91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進行圖片預測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mobilenet01.html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MobileNet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9560F-F5F5-4C1D-87E4-67BDB4F5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967390"/>
            <a:ext cx="10308688" cy="46396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E9736C-6771-4394-AF23-14590E82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1781547"/>
            <a:ext cx="6858000" cy="58254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CFB779-BC3F-4A13-B7A9-943D1405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3"/>
          <a:stretch/>
        </p:blipFill>
        <p:spPr>
          <a:xfrm>
            <a:off x="14350329" y="6820670"/>
            <a:ext cx="3730759" cy="33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0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KNN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演算法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(K Nearest Neighbor Algorithm)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英文原意是使用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個最接近目標資料的資料來預測目標資料所屬的類別。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MobileNet+KNN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進行影像分類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MobileNet+KNN.html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MobileNet+KNN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CA19CB-7438-401C-8CA2-5F924A44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519071"/>
            <a:ext cx="5605110" cy="56051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30CAF1-A426-40C7-A8D2-CB226844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400300"/>
            <a:ext cx="7492421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51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MobileNet+KNN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進行影像分類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MobileNet+KNN.html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MobileNet+KNN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B79947B-CF7E-4960-8C86-BCFEE999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967390"/>
            <a:ext cx="10053681" cy="431745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3A92D04-B349-4B7E-9447-5BE6D2F6D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10"/>
          <a:stretch/>
        </p:blipFill>
        <p:spPr>
          <a:xfrm>
            <a:off x="12649200" y="1347856"/>
            <a:ext cx="4953000" cy="88281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00AA30-496E-45AE-88EF-055419F11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53" t="19436" b="70278"/>
          <a:stretch/>
        </p:blipFill>
        <p:spPr>
          <a:xfrm>
            <a:off x="3276600" y="8937532"/>
            <a:ext cx="9132334" cy="12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39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公司在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2017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年六月釋出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版的「物件偵測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ObjectDetection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API)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預訓練模型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就是移植物件偵測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資料集是使用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是基於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MobileNet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Inception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SSD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(Single Shot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Multibox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Detector)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可以在單一圖片上識別出多個物件。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COCO-SSD.html	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COCO-SSD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38A48B-46C7-4C15-8A45-861141F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4054307"/>
            <a:ext cx="11234830" cy="13255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0341BD-95BC-41F6-8D09-933F3A21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3" y="5485962"/>
            <a:ext cx="6676488" cy="47158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F41CA4-D2AB-4BBC-B360-07BFB340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99" y="5448300"/>
            <a:ext cx="8535357" cy="47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7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COCO-SSD.html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44780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COCO-SSD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5A64C3-3146-4CE1-A3AC-5DDF03EC1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7"/>
          <a:stretch/>
        </p:blipFill>
        <p:spPr>
          <a:xfrm>
            <a:off x="181512" y="2390309"/>
            <a:ext cx="8478948" cy="77856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D2A7372-F267-41FF-A7AC-791A41188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390308"/>
            <a:ext cx="6628371" cy="50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35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Blazeface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開發一種快速和輕量級的人瞼辨識模型，可以在圖片中識別出人臉和標示關鍵點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Keypoints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Single Shot Detector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架構和客製化編碼器所建立的人臉辨識模型。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進行人臉辨識：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Blazeface01.html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Blazeface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人臉辨識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F1B3AE-1E4E-49D7-AD07-192FE0EBB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8" b="2176"/>
          <a:stretch/>
        </p:blipFill>
        <p:spPr>
          <a:xfrm>
            <a:off x="88635" y="3545689"/>
            <a:ext cx="9630347" cy="668607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1E81DD1-394D-4FA6-964D-E9070775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897989"/>
            <a:ext cx="11069778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3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Blazeface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開發一種快速和輕量級的人瞼辨識模型，可以在圖片中識別出人臉和標示關鍵點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Keypoints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Single Shot Detector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架構和客製化編碼器所建立的人臉辨識模型。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進行人臉辨識：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Blazeface01.html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預訓練模型：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Blazeface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人臉辨識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9DE8DE-5562-4DF7-9A99-AA9A1088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" y="3545689"/>
            <a:ext cx="7511009" cy="43787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81DBBB-30A5-4F72-B045-090CB80C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584" y="2933700"/>
            <a:ext cx="6553200" cy="46449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978294-D7DB-4B66-B095-54D54ED7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584" y="7658572"/>
            <a:ext cx="6553200" cy="25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6238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大約到了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年，深度學習在弱人工智慧系統方面終於有了重大突破。在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2012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Toronto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Geoffrey Hinton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主導的團隊提出基於深度學習的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AlexNet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，一舉將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ImageNet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圖片資料集的識別準確率提高十幾個百分比，讓機器的影像識別率正式超越人類。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人工智慧包含機器學習，機器學習包含深度學習。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機器學習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(Machine Learning)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被定義為從過往資料和經驗中自我學習並找出其運行的規則，以達到人工智慧的方法。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機器學習的主要目就是預測資料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其厲害之處在於可以自主學習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和自行找出資料之間的關係和規則。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238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機器學習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C7C7E4-4E52-4FFA-8C21-453CC115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5600700"/>
            <a:ext cx="7553763" cy="3733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85115D-9151-47B1-A2D0-551758AC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872261"/>
            <a:ext cx="5586798" cy="33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6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&lt;video&gt;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標籤，可以直接在瀏覽器開啟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網路攝影機建立即時的物件偵測與物件偵測。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webCam+COCO-SSD.html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&lt;video&gt;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標籤屬性：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E5AFE6-E37B-45C6-B60A-4D1C0618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69871"/>
            <a:ext cx="6431678" cy="27166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8DA1C0-2D2D-4EB5-A5F8-EDE6797C2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086100"/>
            <a:ext cx="8994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10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網路攝影機建立即時的物件偵測與物件偵測。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webCam+COCO-SSD.html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2A1787-9CED-465E-86FE-3B807B07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2" y="2391526"/>
            <a:ext cx="8429088" cy="13588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DD6AFE-3B89-4F35-B05E-68F4AF4F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2" y="4076700"/>
            <a:ext cx="9844160" cy="52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5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網路攝影機建立即時的物件偵測與物件偵測。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webCam+COCO-SSD.html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即時物件偵測與物件偵測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F5C96E-C7C9-4757-A43D-6EA4DF926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7" b="2592"/>
          <a:stretch/>
        </p:blipFill>
        <p:spPr>
          <a:xfrm>
            <a:off x="206912" y="2323662"/>
            <a:ext cx="9372600" cy="78269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5A8CFC-2C90-41A1-996C-30CE3D37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314700"/>
            <a:ext cx="6324604" cy="78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網路攝影機建立即時的物件偵測與人臉辨識。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webCam+Blazeface.html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即時物件偵測與人臉辨識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B24871-FF07-4529-A848-44CDEDF9D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10" y="2552700"/>
            <a:ext cx="7941578" cy="5410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3C3B98-892D-4BF1-8B18-8D3B7E77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12" y="8239791"/>
            <a:ext cx="16680432" cy="18567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EC059B-F3E5-440F-BBE5-C0A2717C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12" y="2391526"/>
            <a:ext cx="7692542" cy="49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7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結合預訓練模型和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網路攝影機建立即時的物件偵測與人臉辨識。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webCam+Blazeface.html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395288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即時物件偵測與人臉辨識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8267034-59E3-42D5-AC5C-36011FE44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4"/>
          <a:stretch/>
        </p:blipFill>
        <p:spPr>
          <a:xfrm>
            <a:off x="304800" y="2391526"/>
            <a:ext cx="9677400" cy="784100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F61F222-7624-456B-BF6C-1F8D3E94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404226"/>
            <a:ext cx="6716062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82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預訓練模型可以在瀏覽器使用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WebCam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網路攝影機進行即時的人體姿勢偵測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單人姿勢偵測：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PoseNet_Single.html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多人姿勢偵測：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_ Multiple.html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PoseNet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即時姿勢偵測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0B7297-D836-4B17-BB31-50074B53B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476500"/>
            <a:ext cx="6877050" cy="4648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53C5F6-2C59-46C2-A0AE-EBCB9C37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091859"/>
            <a:ext cx="3829584" cy="60587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7553EC-C6B3-45C0-A3AB-8FB9A970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34" y="9007445"/>
            <a:ext cx="3781953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55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單人姿勢偵測：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PoseNet_Single.html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PoseNet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即時姿勢偵測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7DB42E-6F05-4340-B3F6-936A0A13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9347642" cy="12279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28AD59C-12F0-4794-B162-810EA8992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3713363"/>
            <a:ext cx="6172204" cy="65521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ACDBF18-2C33-4B9D-AE9D-6F2C17A9F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606" y="3726063"/>
            <a:ext cx="11654482" cy="52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單人姿勢偵測：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PoseNet_Single.html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PoseNet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即時姿勢偵測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1F71B-1B69-44FD-8C63-CD0745BC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3" y="2340726"/>
            <a:ext cx="7946296" cy="52411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A739D3-A493-49F7-A6C2-C9FF88EF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340726"/>
            <a:ext cx="9962517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04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單人姿勢偵測：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PoseNet_Single.html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297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預訓練模型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:</a:t>
            </a:r>
            <a:r>
              <a:rPr lang="en-US" altLang="zh-TW" sz="8000" dirty="0" err="1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PoseNet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即時姿勢偵測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60006B-548D-4461-A4A1-B2CA10BF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6" y="2340311"/>
            <a:ext cx="8089904" cy="78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58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超連結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708957" y="9685054"/>
            <a:ext cx="1277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DE2779-EF0B-4752-A238-50E361177206}"/>
              </a:ext>
            </a:extLst>
          </p:cNvPr>
          <p:cNvSpPr/>
          <p:nvPr/>
        </p:nvSpPr>
        <p:spPr>
          <a:xfrm rot="10800000" flipV="1">
            <a:off x="7620000" y="5989356"/>
            <a:ext cx="2209800" cy="1243445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521FD7-2BC5-4081-835D-31F7B233D846}"/>
              </a:ext>
            </a:extLst>
          </p:cNvPr>
          <p:cNvSpPr/>
          <p:nvPr/>
        </p:nvSpPr>
        <p:spPr>
          <a:xfrm rot="10800000" flipV="1">
            <a:off x="5043975" y="8822039"/>
            <a:ext cx="2209800" cy="1243445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C4C7F2-C208-47E0-8887-3962B34FA843}"/>
              </a:ext>
            </a:extLst>
          </p:cNvPr>
          <p:cNvSpPr/>
          <p:nvPr/>
        </p:nvSpPr>
        <p:spPr>
          <a:xfrm rot="10800000" flipV="1">
            <a:off x="2791606" y="5911424"/>
            <a:ext cx="2209800" cy="1243445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2B0C8D-1F3A-49D6-8F35-28006DB671F1}"/>
              </a:ext>
            </a:extLst>
          </p:cNvPr>
          <p:cNvSpPr/>
          <p:nvPr/>
        </p:nvSpPr>
        <p:spPr>
          <a:xfrm rot="10800000" flipV="1">
            <a:off x="2569877" y="8822039"/>
            <a:ext cx="2209800" cy="1243445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984292-F30F-40B8-841B-FBC4C7467BB7}"/>
              </a:ext>
            </a:extLst>
          </p:cNvPr>
          <p:cNvSpPr/>
          <p:nvPr/>
        </p:nvSpPr>
        <p:spPr>
          <a:xfrm rot="10800000" flipV="1">
            <a:off x="7582434" y="8808795"/>
            <a:ext cx="2209800" cy="1243445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F248A3-CE42-46F8-8E83-C7BCBD5503AB}"/>
              </a:ext>
            </a:extLst>
          </p:cNvPr>
          <p:cNvSpPr/>
          <p:nvPr/>
        </p:nvSpPr>
        <p:spPr>
          <a:xfrm rot="10800000" flipV="1">
            <a:off x="381000" y="4513492"/>
            <a:ext cx="2209800" cy="1243445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EA1867-C5F2-4D8C-B12E-91CD46DAD12A}"/>
              </a:ext>
            </a:extLst>
          </p:cNvPr>
          <p:cNvSpPr/>
          <p:nvPr/>
        </p:nvSpPr>
        <p:spPr>
          <a:xfrm rot="10800000" flipV="1">
            <a:off x="2612409" y="7395512"/>
            <a:ext cx="2209800" cy="1243445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328564-AF43-4844-A4D6-58819D696A1C}"/>
              </a:ext>
            </a:extLst>
          </p:cNvPr>
          <p:cNvSpPr/>
          <p:nvPr/>
        </p:nvSpPr>
        <p:spPr>
          <a:xfrm rot="10800000" flipV="1">
            <a:off x="7582434" y="7367780"/>
            <a:ext cx="2209800" cy="1243445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E69C10-7319-4B23-B7CE-129F6FBED40D}"/>
              </a:ext>
            </a:extLst>
          </p:cNvPr>
          <p:cNvSpPr/>
          <p:nvPr/>
        </p:nvSpPr>
        <p:spPr>
          <a:xfrm rot="10800000" flipV="1">
            <a:off x="5079643" y="7367779"/>
            <a:ext cx="2209800" cy="1243445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3F4FE0-156E-42C3-BF05-8ABF5EFCA482}"/>
              </a:ext>
            </a:extLst>
          </p:cNvPr>
          <p:cNvSpPr/>
          <p:nvPr/>
        </p:nvSpPr>
        <p:spPr>
          <a:xfrm rot="10800000" flipV="1">
            <a:off x="10044486" y="5989356"/>
            <a:ext cx="2209800" cy="1243445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62BAB0-E1AC-4E7B-B421-3DC3620B8A04}"/>
              </a:ext>
            </a:extLst>
          </p:cNvPr>
          <p:cNvSpPr/>
          <p:nvPr/>
        </p:nvSpPr>
        <p:spPr>
          <a:xfrm rot="10800000" flipV="1">
            <a:off x="10085224" y="7444861"/>
            <a:ext cx="2209800" cy="1243445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6755A72-D1EE-4854-A014-40FF3845C487}"/>
              </a:ext>
            </a:extLst>
          </p:cNvPr>
          <p:cNvSpPr/>
          <p:nvPr/>
        </p:nvSpPr>
        <p:spPr>
          <a:xfrm rot="10800000" flipV="1">
            <a:off x="10044486" y="8853054"/>
            <a:ext cx="2209800" cy="1243445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B64D5CC-A0AB-4E79-AA25-88FB10A6CE8A}"/>
              </a:ext>
            </a:extLst>
          </p:cNvPr>
          <p:cNvSpPr/>
          <p:nvPr/>
        </p:nvSpPr>
        <p:spPr>
          <a:xfrm rot="10800000" flipV="1">
            <a:off x="2791607" y="4526417"/>
            <a:ext cx="2209800" cy="12434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356714-9B13-4825-8BD3-EFBF99F955E4}"/>
              </a:ext>
            </a:extLst>
          </p:cNvPr>
          <p:cNvSpPr/>
          <p:nvPr/>
        </p:nvSpPr>
        <p:spPr>
          <a:xfrm rot="10800000" flipV="1">
            <a:off x="5178329" y="5989355"/>
            <a:ext cx="2209800" cy="1243445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9105AF6-C645-462D-A021-B3CC8F0681A4}"/>
              </a:ext>
            </a:extLst>
          </p:cNvPr>
          <p:cNvSpPr/>
          <p:nvPr/>
        </p:nvSpPr>
        <p:spPr>
          <a:xfrm rot="10800000" flipV="1">
            <a:off x="5202213" y="4548340"/>
            <a:ext cx="2209800" cy="1243445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D36161-D764-4DC9-A349-C437FDF54BAA}"/>
              </a:ext>
            </a:extLst>
          </p:cNvPr>
          <p:cNvSpPr/>
          <p:nvPr/>
        </p:nvSpPr>
        <p:spPr>
          <a:xfrm rot="10800000" flipV="1">
            <a:off x="10008093" y="4533850"/>
            <a:ext cx="2209800" cy="1243445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1708FB-50BA-460E-AA51-AE3D80341A2D}"/>
              </a:ext>
            </a:extLst>
          </p:cNvPr>
          <p:cNvSpPr/>
          <p:nvPr/>
        </p:nvSpPr>
        <p:spPr>
          <a:xfrm rot="10800000" flipV="1">
            <a:off x="7605153" y="4548341"/>
            <a:ext cx="2209800" cy="1243445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Arial" panose="020B0604020202020204" pitchFamily="34" charset="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23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迴歸：預測連續的數值資料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可以預測商店的營業額、學生的身高和體重等。常用演算法有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: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線性迴歸、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SVR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分類：預測分類資料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這是一些有限集合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可以分類成男與女、成功與失敗、癌症分成第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1~4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期等。常用演算法有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Logistic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迴歸、決策樹、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鄰近演算法、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、樸素貝葉斯等。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關聯：找出各種現象同時出現的機率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也稱為購物籃分析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(Market-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basketAnalysis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當顧客購買米時，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78%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可能會同時購買雞蛋。常用演算法有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Apriori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演算法等。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分群：將樣本分成相似群組，即資料如何組成的問題，可以分群出喜歡同一類電影的觀眾。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常用演算法有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K-means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演算法等。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降維：在減少資料中變數的個數後，仍然保留主要資訊而不失真。通常是使用特徵提取和選擇方法來實作。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常用演算法有主成分分析演算法等。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機器學習演算法的種類</a:t>
            </a:r>
            <a:endParaRPr lang="en-US" altLang="zh-TW" sz="8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87724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深度學習是在訓練機器直覺的直覺訓練，並非知識學習。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以人臉辨識的深度學習為例，為了進行深度學習，需要使用大量現成的人臉資料。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想想看當送入機器訓練的資料比你一輩子看過的人臉還多很多時，深度學習訓練出來的機器當然經驗豐富，在人臉辨識的準確度上就會比你還強。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深度學習是模仿人類大腦神經元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(Neuron)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傳輸的一種神經網路架構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NeuralNetwork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Architectures)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深度學習的深度神經網路是一種神經網路，早在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1950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年就已經出現，只是受限早期電腦的硬體效能和技術不純熟，傳統多層神經網路並沒有成功，為了擺脫之前失敗的經驗，所以重新包裝成一個新名稱：深度學習。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深度學習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(Deep Learning)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F3991C-4309-49CA-AD7B-AACBC307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6169258"/>
            <a:ext cx="4267200" cy="34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395288" cy="5704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是一套開放原始碼且高效能的數值計算框架。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是一個機器學習的整合平台，提供大量工具和社群資源，加速開發者進行研究與應用。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可應用於機器學習模型的構建與部署，支援大規模數據運算。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【TensorFlow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的由來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開發者：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Google Brain Team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（張量）：輸入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輸出的運算資料是向量、矩陣等多維度的數值資料。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（流）：數值運算透過計算圖（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Computational Graphs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）進行處理。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使用語言與環境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Python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（對應版本為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TensorFlow.js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），在瀏覽器中可使用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WebGL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也能支援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GPU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運算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76784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Google </a:t>
            </a:r>
            <a:r>
              <a:rPr lang="zh-TW" altLang="en-US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 </a:t>
            </a:r>
            <a:r>
              <a:rPr lang="en-US" altLang="zh-TW" sz="8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3979224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11516</TotalTime>
  <Words>3799</Words>
  <Application>Microsoft Office PowerPoint</Application>
  <PresentationFormat>自訂</PresentationFormat>
  <Paragraphs>298</Paragraphs>
  <Slides>69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474</cp:revision>
  <dcterms:created xsi:type="dcterms:W3CDTF">2006-08-16T00:00:00Z</dcterms:created>
  <dcterms:modified xsi:type="dcterms:W3CDTF">2025-01-27T07:09:40Z</dcterms:modified>
  <dc:identifier>DAGRTmEneC4</dc:identifier>
</cp:coreProperties>
</file>